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7"/>
  </p:notesMasterIdLst>
  <p:handoutMasterIdLst>
    <p:handoutMasterId r:id="rId78"/>
  </p:handoutMasterIdLst>
  <p:sldIdLst>
    <p:sldId id="1122" r:id="rId2"/>
    <p:sldId id="1127" r:id="rId3"/>
    <p:sldId id="1125" r:id="rId4"/>
    <p:sldId id="1126" r:id="rId5"/>
    <p:sldId id="846" r:id="rId6"/>
    <p:sldId id="822" r:id="rId7"/>
    <p:sldId id="990" r:id="rId8"/>
    <p:sldId id="986" r:id="rId9"/>
    <p:sldId id="1046" r:id="rId10"/>
    <p:sldId id="1002" r:id="rId11"/>
    <p:sldId id="698" r:id="rId12"/>
    <p:sldId id="855" r:id="rId13"/>
    <p:sldId id="1128" r:id="rId14"/>
    <p:sldId id="862" r:id="rId15"/>
    <p:sldId id="736" r:id="rId16"/>
    <p:sldId id="856" r:id="rId17"/>
    <p:sldId id="1004" r:id="rId18"/>
    <p:sldId id="857" r:id="rId19"/>
    <p:sldId id="738" r:id="rId20"/>
    <p:sldId id="860" r:id="rId21"/>
    <p:sldId id="1130" r:id="rId22"/>
    <p:sldId id="1129" r:id="rId23"/>
    <p:sldId id="854" r:id="rId24"/>
    <p:sldId id="1135" r:id="rId25"/>
    <p:sldId id="733" r:id="rId26"/>
    <p:sldId id="695" r:id="rId27"/>
    <p:sldId id="847" r:id="rId28"/>
    <p:sldId id="748" r:id="rId29"/>
    <p:sldId id="938" r:id="rId30"/>
    <p:sldId id="900" r:id="rId31"/>
    <p:sldId id="901" r:id="rId32"/>
    <p:sldId id="902" r:id="rId33"/>
    <p:sldId id="1136" r:id="rId34"/>
    <p:sldId id="1137" r:id="rId35"/>
    <p:sldId id="1138" r:id="rId36"/>
    <p:sldId id="1139" r:id="rId37"/>
    <p:sldId id="903" r:id="rId38"/>
    <p:sldId id="905" r:id="rId39"/>
    <p:sldId id="1011" r:id="rId40"/>
    <p:sldId id="1012" r:id="rId41"/>
    <p:sldId id="1013" r:id="rId42"/>
    <p:sldId id="1140" r:id="rId43"/>
    <p:sldId id="1141" r:id="rId44"/>
    <p:sldId id="1014" r:id="rId45"/>
    <p:sldId id="1015" r:id="rId46"/>
    <p:sldId id="1049" r:id="rId47"/>
    <p:sldId id="1050" r:id="rId48"/>
    <p:sldId id="1051" r:id="rId49"/>
    <p:sldId id="1052" r:id="rId50"/>
    <p:sldId id="1053" r:id="rId51"/>
    <p:sldId id="1054" r:id="rId52"/>
    <p:sldId id="1055" r:id="rId53"/>
    <p:sldId id="1056" r:id="rId54"/>
    <p:sldId id="1057" r:id="rId55"/>
    <p:sldId id="1058" r:id="rId56"/>
    <p:sldId id="1059" r:id="rId57"/>
    <p:sldId id="1060" r:id="rId58"/>
    <p:sldId id="1061" r:id="rId59"/>
    <p:sldId id="1062" r:id="rId60"/>
    <p:sldId id="1063" r:id="rId61"/>
    <p:sldId id="1064" r:id="rId62"/>
    <p:sldId id="1065" r:id="rId63"/>
    <p:sldId id="1066" r:id="rId64"/>
    <p:sldId id="1067" r:id="rId65"/>
    <p:sldId id="1068" r:id="rId66"/>
    <p:sldId id="1069" r:id="rId67"/>
    <p:sldId id="1070" r:id="rId68"/>
    <p:sldId id="1071" r:id="rId69"/>
    <p:sldId id="1072" r:id="rId70"/>
    <p:sldId id="1073" r:id="rId71"/>
    <p:sldId id="1074" r:id="rId72"/>
    <p:sldId id="1075" r:id="rId73"/>
    <p:sldId id="1076" r:id="rId74"/>
    <p:sldId id="1077" r:id="rId75"/>
    <p:sldId id="1078" r:id="rId76"/>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7D9"/>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4" autoAdjust="0"/>
    <p:restoredTop sz="93132" autoAdjust="0"/>
  </p:normalViewPr>
  <p:slideViewPr>
    <p:cSldViewPr>
      <p:cViewPr varScale="1">
        <p:scale>
          <a:sx n="118" d="100"/>
          <a:sy n="118" d="100"/>
        </p:scale>
        <p:origin x="1432" y="192"/>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microsoft.com/office/2015/10/relationships/revisionInfo" Target="revisionInfo.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4" Type="http://schemas.openxmlformats.org/officeDocument/2006/relationships/hyperlink" Target="https://en.wikipedia.org/wiki/Chess"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132591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19</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21</a:t>
            </a:fld>
            <a:endParaRPr lang="en-US"/>
          </a:p>
        </p:txBody>
      </p:sp>
    </p:spTree>
    <p:extLst>
      <p:ext uri="{BB962C8B-B14F-4D97-AF65-F5344CB8AC3E}">
        <p14:creationId xmlns:p14="http://schemas.microsoft.com/office/powerpoint/2010/main" val="129197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22</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23</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24</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25</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26</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27</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28</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33</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3</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1894026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34</a:t>
            </a:fld>
            <a:endParaRPr lang="en-US" smtClean="0">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rPr>
              <a:t>Slide from Dan </a:t>
            </a:r>
            <a:r>
              <a:rPr lang="en-US" dirty="0" err="1" smtClean="0">
                <a:latin typeface="Arial" charset="0"/>
              </a:rPr>
              <a:t>Klien</a:t>
            </a:r>
            <a:endParaRPr lang="en-US" dirty="0" smtClean="0">
              <a:latin typeface="Arial" charset="0"/>
            </a:endParaRPr>
          </a:p>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35</a:t>
            </a:fld>
            <a:endParaRPr lang="en-US" smtClean="0">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36</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40</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Slide from</a:t>
            </a:r>
            <a:r>
              <a:rPr lang="en-US" baseline="0" dirty="0" smtClean="0">
                <a:latin typeface="Arial" charset="0"/>
              </a:rPr>
              <a:t> Dan </a:t>
            </a:r>
            <a:r>
              <a:rPr lang="en-US" baseline="0" dirty="0" err="1" smtClean="0">
                <a:latin typeface="Arial" charset="0"/>
              </a:rPr>
              <a:t>Klien</a:t>
            </a:r>
            <a:endParaRPr lang="en-US" dirty="0" smtClean="0">
              <a:latin typeface="Arial" charset="0"/>
            </a:endParaRPr>
          </a:p>
          <a:p>
            <a:r>
              <a:rPr lang="en-US" dirty="0"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42</a:t>
            </a:fld>
            <a:endParaRPr lang="en-US" smtClean="0">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43</a:t>
            </a:fld>
            <a:endParaRPr lang="en-US" smtClean="0">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50</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51</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55</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4</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57014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57</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58</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59</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60</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61</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62</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63</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64</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65</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66</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smtClean="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smtClean="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smtClean="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8</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67</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68</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69</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70</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71</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72</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smtClean="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smtClean="0">
                <a:solidFill>
                  <a:schemeClr val="tx1"/>
                </a:solidFill>
                <a:effectLst/>
                <a:latin typeface="Times New Roman" pitchFamily="-107" charset="0"/>
                <a:ea typeface="ＭＳ Ｐゴシック" charset="-128"/>
                <a:cs typeface="ＭＳ Ｐゴシック" charset="-128"/>
              </a:rPr>
              <a:t> That is a lot more.</a:t>
            </a: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b="1" kern="1200" dirty="0" smtClean="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smtClean="0">
                <a:solidFill>
                  <a:schemeClr val="tx1"/>
                </a:solidFill>
                <a:effectLst/>
                <a:latin typeface="Times New Roman" pitchFamily="-107" charset="0"/>
                <a:ea typeface="ＭＳ Ｐゴシック" charset="-128"/>
                <a:cs typeface="ＭＳ Ｐゴシック" charset="-128"/>
              </a:rPr>
              <a:t>emphasising</a:t>
            </a:r>
            <a:r>
              <a:rPr lang="en-US" sz="1200" b="1" kern="1200" dirty="0" smtClean="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smtClean="0">
              <a:solidFill>
                <a:schemeClr val="tx1"/>
              </a:solidFill>
              <a:effectLst/>
              <a:latin typeface="Times New Roman" pitchFamily="-107" charset="0"/>
              <a:ea typeface="ＭＳ Ｐゴシック" charset="-128"/>
              <a:cs typeface="ＭＳ Ｐゴシック" charset="-128"/>
            </a:endParaRPr>
          </a:p>
          <a:p>
            <a:r>
              <a:rPr lang="en-US" dirty="0" smtClean="0"/>
              <a:t/>
            </a:r>
            <a:br>
              <a:rPr lang="en-US" dirty="0" smtClean="0"/>
            </a:br>
            <a:r>
              <a:rPr lang="en-US" dirty="0" smtClean="0"/>
              <a:t>https://</a:t>
            </a:r>
            <a:r>
              <a:rPr lang="en-US" dirty="0" err="1" smtClean="0"/>
              <a:t>www.quora.com</a:t>
            </a:r>
            <a:r>
              <a:rPr lang="en-US" dirty="0" smtClean="0"/>
              <a:t>/How-does-the-complexity-of-Go-compare-with-Chess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9</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10</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 18 seconds.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13</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14</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15</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a:t>
            </a:r>
            <a:r>
              <a:rPr lang="en-US" smtClean="0"/>
              <a:t>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a:t>
            </a:r>
            <a:r>
              <a:rPr lang="en-US" smtClean="0"/>
              <a:t>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8.png"/><Relationship Id="rId6" Type="http://schemas.openxmlformats.org/officeDocument/2006/relationships/hyperlink" Target="https://youtu.be/-CbyAk3Sn9I" TargetMode="External"/><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oday.com/video/amazon-debuts-new-package-delivery-drone-61414981780" TargetMode="Externa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1.png"/><Relationship Id="rId6" Type="http://schemas.openxmlformats.org/officeDocument/2006/relationships/hyperlink" Target="https://www.youtube.com/watch?v=rMz7JBRbmNo" TargetMode="External"/><Relationship Id="rId1" Type="http://schemas.microsoft.com/office/2007/relationships/media" Target="../media/media2.mp4"/><Relationship Id="rId2" Type="http://schemas.openxmlformats.org/officeDocument/2006/relationships/video" Target="../media/media2.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13.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1.xml"/><Relationship Id="rId2" Type="http://schemas.openxmlformats.org/officeDocument/2006/relationships/tags" Target="../tags/tag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3.xml"/><Relationship Id="rId2" Type="http://schemas.openxmlformats.org/officeDocument/2006/relationships/tags" Target="../tags/tag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endParaRPr lang="en-US"/>
          </a:p>
          <a:p>
            <a:pPr>
              <a:buFont typeface="Symbol" pitchFamily="18" charset="2"/>
              <a:buNone/>
            </a:pPr>
            <a:r>
              <a:rPr lang="en-US" sz="2800" i="1">
                <a:solidFill>
                  <a:schemeClr val="accent2"/>
                </a:solidFill>
              </a:rPr>
              <a:t>P</a:t>
            </a:r>
            <a:r>
              <a:rPr lang="en-US" b="0"/>
              <a:t>erformance measure</a:t>
            </a:r>
            <a:r>
              <a:rPr lang="en-US"/>
              <a:t>: </a:t>
            </a:r>
          </a:p>
          <a:p>
            <a:pPr lvl="1"/>
            <a:r>
              <a:rPr lang="en-US"/>
              <a:t>?</a:t>
            </a:r>
          </a:p>
          <a:p>
            <a:pPr>
              <a:buFont typeface="Symbol" pitchFamily="18" charset="2"/>
              <a:buNone/>
            </a:pPr>
            <a:r>
              <a:rPr lang="en-US" sz="2800" i="1">
                <a:solidFill>
                  <a:schemeClr val="accent2"/>
                </a:solidFill>
              </a:rPr>
              <a:t>E</a:t>
            </a:r>
            <a:r>
              <a:rPr lang="en-US" b="0"/>
              <a:t>nvironment</a:t>
            </a:r>
            <a:r>
              <a:rPr lang="en-US"/>
              <a:t>: </a:t>
            </a:r>
          </a:p>
          <a:p>
            <a:pPr lvl="1"/>
            <a:r>
              <a:rPr lang="en-US"/>
              <a:t>?</a:t>
            </a:r>
          </a:p>
          <a:p>
            <a:pPr>
              <a:buFont typeface="Symbol" pitchFamily="18" charset="2"/>
              <a:buNone/>
            </a:pPr>
            <a:r>
              <a:rPr lang="en-US" sz="2800" i="1">
                <a:solidFill>
                  <a:schemeClr val="accent2"/>
                </a:solidFill>
              </a:rPr>
              <a:t>A</a:t>
            </a:r>
            <a:r>
              <a:rPr lang="en-US" b="0"/>
              <a:t>ctuators</a:t>
            </a:r>
            <a:r>
              <a:rPr lang="en-US"/>
              <a:t>: </a:t>
            </a:r>
          </a:p>
          <a:p>
            <a:pPr lvl="1"/>
            <a:r>
              <a:rPr lang="en-US"/>
              <a:t>?</a:t>
            </a:r>
          </a:p>
          <a:p>
            <a:pPr>
              <a:buFont typeface="Symbol" pitchFamily="18" charset="2"/>
              <a:buNone/>
            </a:pPr>
            <a:r>
              <a:rPr lang="en-US" sz="2800" i="1">
                <a:solidFill>
                  <a:schemeClr val="accent2"/>
                </a:solidFill>
              </a:rPr>
              <a:t>S</a:t>
            </a:r>
            <a:r>
              <a:rPr lang="en-US" b="0"/>
              <a:t>ensors</a:t>
            </a:r>
            <a:r>
              <a:rPr lang="en-US"/>
              <a:t>: </a:t>
            </a:r>
          </a:p>
          <a:p>
            <a:pPr lvl="1"/>
            <a:r>
              <a:rPr lang="en-US"/>
              <a:t>?</a:t>
            </a:r>
            <a:endParaRPr lang="en-US" b="1" i="1"/>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a:t>
            </a:r>
            <a:r>
              <a:rPr lang="en-US"/>
              <a:t>to </a:t>
            </a:r>
            <a:r>
              <a:rPr lang="en-US" smtClean="0"/>
              <a:t>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a:t>
            </a:fld>
            <a:endParaRPr lang="en-US" altLang="en-US"/>
          </a:p>
        </p:txBody>
      </p:sp>
      <p:pic>
        <p:nvPicPr>
          <p:cNvPr id="3" name="Picture 2"/>
          <p:cNvPicPr>
            <a:picLocks noChangeAspect="1"/>
          </p:cNvPicPr>
          <p:nvPr/>
        </p:nvPicPr>
        <p:blipFill>
          <a:blip r:embed="rId3"/>
          <a:stretch>
            <a:fillRect/>
          </a:stretch>
        </p:blipFill>
        <p:spPr>
          <a:xfrm>
            <a:off x="4572000" y="4224397"/>
            <a:ext cx="5181600" cy="2666260"/>
          </a:xfrm>
          <a:prstGeom prst="rect">
            <a:avLst/>
          </a:prstGeom>
        </p:spPr>
      </p:pic>
    </p:spTree>
    <p:extLst>
      <p:ext uri="{BB962C8B-B14F-4D97-AF65-F5344CB8AC3E}">
        <p14:creationId xmlns:p14="http://schemas.microsoft.com/office/powerpoint/2010/main" val="136373091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a:t>
            </a:r>
            <a:r>
              <a:rPr lang="en-US" smtClean="0"/>
              <a:t>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10</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11</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a:t>
            </a:r>
            <a:r>
              <a:rPr lang="en-US" sz="2400" dirty="0" smtClean="0">
                <a:ea typeface="ＭＳ Ｐゴシック" pitchFamily="34" charset="-128"/>
              </a:rPr>
              <a:t>Othello </a:t>
            </a:r>
            <a:r>
              <a:rPr lang="mr-IN" sz="2400" dirty="0" smtClean="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12</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games (lack alternating moves). e.g. Warcraft</a:t>
            </a: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Pac-Man</a:t>
            </a:r>
            <a:endParaRPr lang="en-US" dirty="0"/>
          </a:p>
        </p:txBody>
      </p:sp>
      <p:pic>
        <p:nvPicPr>
          <p:cNvPr id="6" name="Pac-Man Original (Arcade 198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1295400"/>
            <a:ext cx="6096000" cy="4572000"/>
          </a:xfrm>
        </p:spPr>
      </p:pic>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13</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6"/>
              </a:rPr>
              <a:t>https://</a:t>
            </a:r>
            <a:r>
              <a:rPr lang="en-US" dirty="0" err="1">
                <a:hlinkClick r:id="rId6"/>
              </a:rPr>
              <a:t>youtu.be</a:t>
            </a:r>
            <a:r>
              <a:rPr lang="en-US" dirty="0">
                <a:hlinkClick r:id="rId6"/>
              </a:rPr>
              <a:t>/-CbyAk3Sn9I</a:t>
            </a:r>
            <a:endParaRPr lang="en-US" dirty="0"/>
          </a:p>
        </p:txBody>
      </p:sp>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14</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15</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16</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17</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a:t>
            </a:r>
            <a:r>
              <a:rPr lang="en-US" dirty="0" smtClean="0">
                <a:ea typeface="ＭＳ Ｐゴシック" pitchFamily="34" charset="-128"/>
              </a:rPr>
              <a:t>board, or</a:t>
            </a:r>
            <a:endParaRPr lang="en-US" dirty="0">
              <a:ea typeface="ＭＳ Ｐゴシック" pitchFamily="34" charset="-128"/>
            </a:endParaRP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18</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 xmlns:a16="http://schemas.microsoft.com/office/drawing/2014/main" val="20000"/>
                    </a:ext>
                  </a:extLst>
                </a:gridCol>
                <a:gridCol w="293688">
                  <a:extLst>
                    <a:ext uri="{9D8B030D-6E8A-4147-A177-3AD203B41FA5}">
                      <a16:colId xmlns="" xmlns:a16="http://schemas.microsoft.com/office/drawing/2014/main" val="20001"/>
                    </a:ext>
                  </a:extLst>
                </a:gridCol>
                <a:gridCol w="277812">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19</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CIS 421/521 - Intro to AI</a:t>
            </a:r>
            <a:endParaRPr lang="en-US" dirty="0"/>
          </a:p>
        </p:txBody>
      </p:sp>
      <p:sp>
        <p:nvSpPr>
          <p:cNvPr id="3" name="Slide Number Placeholder 2"/>
          <p:cNvSpPr>
            <a:spLocks noGrp="1"/>
          </p:cNvSpPr>
          <p:nvPr>
            <p:ph type="sldNum" sz="quarter" idx="12"/>
          </p:nvPr>
        </p:nvSpPr>
        <p:spPr/>
        <p:txBody>
          <a:bodyPr/>
          <a:lstStyle/>
          <a:p>
            <a:pPr>
              <a:defRPr/>
            </a:pPr>
            <a:r>
              <a:rPr lang="en-US" smtClean="0"/>
              <a:t>       </a:t>
            </a:r>
            <a:fld id="{DB362296-E853-4778-9582-B3C5DBEECDB2}" type="slidenum">
              <a:rPr lang="en-US" smtClean="0"/>
              <a:pPr>
                <a:defRPr/>
              </a:pPr>
              <a:t>2</a:t>
            </a:fld>
            <a:endParaRPr lang="en-US"/>
          </a:p>
        </p:txBody>
      </p:sp>
      <p:sp>
        <p:nvSpPr>
          <p:cNvPr id="4" name="Rectangle 3"/>
          <p:cNvSpPr/>
          <p:nvPr/>
        </p:nvSpPr>
        <p:spPr>
          <a:xfrm>
            <a:off x="533400" y="5832802"/>
            <a:ext cx="9067800" cy="338554"/>
          </a:xfrm>
          <a:prstGeom prst="rect">
            <a:avLst/>
          </a:prstGeom>
        </p:spPr>
        <p:txBody>
          <a:bodyPr wrap="square">
            <a:spAutoFit/>
          </a:bodyPr>
          <a:lstStyle/>
          <a:p>
            <a:r>
              <a:rPr lang="en-US" sz="1600" dirty="0">
                <a:hlinkClick r:id="rId2"/>
              </a:rPr>
              <a:t>https://</a:t>
            </a:r>
            <a:r>
              <a:rPr lang="en-US" sz="1600" dirty="0" smtClean="0">
                <a:hlinkClick r:id="rId2"/>
              </a:rPr>
              <a:t>www.today.com/video/amazon-adebuts-new-package-delivery-drone-61414981780</a:t>
            </a:r>
            <a:endParaRPr lang="en-US" sz="1600" dirty="0"/>
          </a:p>
        </p:txBody>
      </p:sp>
      <p:pic>
        <p:nvPicPr>
          <p:cNvPr id="7" name="Picture 6"/>
          <p:cNvPicPr>
            <a:picLocks noChangeAspect="1"/>
          </p:cNvPicPr>
          <p:nvPr/>
        </p:nvPicPr>
        <p:blipFill>
          <a:blip r:embed="rId3"/>
          <a:stretch>
            <a:fillRect/>
          </a:stretch>
        </p:blipFill>
        <p:spPr>
          <a:xfrm>
            <a:off x="0" y="609600"/>
            <a:ext cx="9144000" cy="5146158"/>
          </a:xfrm>
          <a:prstGeom prst="rect">
            <a:avLst/>
          </a:prstGeom>
        </p:spPr>
      </p:pic>
    </p:spTree>
    <p:extLst>
      <p:ext uri="{BB962C8B-B14F-4D97-AF65-F5344CB8AC3E}">
        <p14:creationId xmlns:p14="http://schemas.microsoft.com/office/powerpoint/2010/main" val="189016108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20</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23</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a:t>
            </a:r>
            <a:r>
              <a:rPr lang="en-US" sz="2000" dirty="0" smtClean="0">
                <a:ea typeface="ＭＳ Ｐゴシック" pitchFamily="34" charset="-128"/>
              </a:rPr>
              <a:t>MAX</a:t>
            </a:r>
          </a:p>
          <a:p>
            <a:r>
              <a:rPr lang="en-US" sz="2000" dirty="0" smtClean="0">
                <a:ea typeface="ＭＳ Ｐゴシック" pitchFamily="34" charset="-128"/>
              </a:rPr>
              <a:t>Alternate </a:t>
            </a:r>
            <a:r>
              <a:rPr lang="en-US" sz="2000" dirty="0">
                <a:ea typeface="ＭＳ Ｐゴシック" pitchFamily="34" charset="-128"/>
              </a:rPr>
              <a:t>MAX/MIN labels at each </a:t>
            </a:r>
            <a:r>
              <a:rPr lang="en-US" sz="2000" dirty="0" smtClean="0">
                <a:ea typeface="ＭＳ Ｐゴシック" pitchFamily="34" charset="-128"/>
              </a:rPr>
              <a:t> successive </a:t>
            </a:r>
            <a:r>
              <a:rPr lang="en-US" sz="2000" dirty="0">
                <a:ea typeface="ＭＳ Ｐゴシック" pitchFamily="34" charset="-128"/>
              </a:rPr>
              <a:t>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24</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25</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26</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35400" cy="1739900"/>
          </a:xfrm>
          <a:prstGeom prst="rect">
            <a:avLst/>
          </a:prstGeom>
          <a:noFill/>
          <a:ln w="9525">
            <a:noFill/>
            <a:miter lim="800000"/>
            <a:headEnd/>
            <a:tailEnd/>
          </a:ln>
        </p:spPr>
        <p:txBody>
          <a:bodyPr wrap="none">
            <a:spAutoFit/>
          </a:bodyPr>
          <a:lstStyle/>
          <a:p>
            <a:r>
              <a:rPr lang="en-US" sz="1800">
                <a:latin typeface="Arial" pitchFamily="34" charset="0"/>
              </a:rPr>
              <a:t>f(n)=# of potential three-lines for X –</a:t>
            </a:r>
          </a:p>
          <a:p>
            <a:r>
              <a:rPr lang="en-US" sz="1800">
                <a:latin typeface="Arial" pitchFamily="34" charset="0"/>
              </a:rPr>
              <a:t># of potential three-line for Y if n is </a:t>
            </a:r>
          </a:p>
          <a:p>
            <a:r>
              <a:rPr lang="en-US" sz="1800">
                <a:latin typeface="Arial" pitchFamily="34" charset="0"/>
              </a:rPr>
              <a:t>not terminal</a:t>
            </a:r>
          </a:p>
          <a:p>
            <a:r>
              <a:rPr lang="en-US" sz="1800">
                <a:latin typeface="Arial" pitchFamily="34" charset="0"/>
              </a:rPr>
              <a:t>f(n)=0 if n is a terminal tie</a:t>
            </a:r>
          </a:p>
          <a:p>
            <a:r>
              <a:rPr lang="en-US" sz="1800">
                <a:latin typeface="Arial" pitchFamily="34" charset="0"/>
              </a:rPr>
              <a:t>f(n)=+ ∞ if n is a terminal win</a:t>
            </a:r>
          </a:p>
          <a:p>
            <a:r>
              <a:rPr lang="en-US" sz="1800">
                <a:latin typeface="Arial" pitchFamily="34" charset="0"/>
              </a:rPr>
              <a:t>f(n)=-</a:t>
            </a:r>
            <a:r>
              <a:rPr lang="en-US" sz="1800">
                <a:solidFill>
                  <a:schemeClr val="accent1"/>
                </a:solidFill>
                <a:latin typeface="Arial" pitchFamily="34" charset="0"/>
              </a:rPr>
              <a:t> </a:t>
            </a:r>
            <a:r>
              <a:rPr lang="en-US" sz="1800">
                <a:latin typeface="Arial" pitchFamily="34" charset="0"/>
              </a:rPr>
              <a:t>∞ if n is a terminal loss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3" presetClass="exit" presetSubtype="10" fill="hold" grpId="1" nodeType="clickEffect">
                                  <p:stCondLst>
                                    <p:cond delay="0"/>
                                  </p:stCondLst>
                                  <p:childTnLst>
                                    <p:animEffect transition="out" filter="blinds(horizontal)">
                                      <p:cBhvr>
                                        <p:cTn id="115" dur="500"/>
                                        <p:tgtEl>
                                          <p:spTgt spid="874537"/>
                                        </p:tgtEl>
                                      </p:cBhvr>
                                    </p:animEffect>
                                    <p:set>
                                      <p:cBhvr>
                                        <p:cTn id="116" dur="1" fill="hold">
                                          <p:stCondLst>
                                            <p:cond delay="499"/>
                                          </p:stCondLst>
                                        </p:cTn>
                                        <p:tgtEl>
                                          <p:spTgt spid="87453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3" presetClass="exit" presetSubtype="10" fill="hold" grpId="1" nodeType="clickEffect">
                                  <p:stCondLst>
                                    <p:cond delay="0"/>
                                  </p:stCondLst>
                                  <p:childTnLst>
                                    <p:animEffect transition="out" filter="blinds(horizontal)">
                                      <p:cBhvr>
                                        <p:cTn id="120" dur="500"/>
                                        <p:tgtEl>
                                          <p:spTgt spid="874538"/>
                                        </p:tgtEl>
                                      </p:cBhvr>
                                    </p:animEffect>
                                    <p:set>
                                      <p:cBhvr>
                                        <p:cTn id="121" dur="1" fill="hold">
                                          <p:stCondLst>
                                            <p:cond delay="499"/>
                                          </p:stCondLst>
                                        </p:cTn>
                                        <p:tgtEl>
                                          <p:spTgt spid="87453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3" presetClass="exit" presetSubtype="10" fill="hold" grpId="2" nodeType="clickEffect">
                                  <p:stCondLst>
                                    <p:cond delay="0"/>
                                  </p:stCondLst>
                                  <p:childTnLst>
                                    <p:animEffect transition="out" filter="blinds(horizontal)">
                                      <p:cBhvr>
                                        <p:cTn id="125" dur="500"/>
                                        <p:tgtEl>
                                          <p:spTgt spid="874538"/>
                                        </p:tgtEl>
                                      </p:cBhvr>
                                    </p:animEffect>
                                    <p:set>
                                      <p:cBhvr>
                                        <p:cTn id="126" dur="1" fill="hold">
                                          <p:stCondLst>
                                            <p:cond delay="499"/>
                                          </p:stCondLst>
                                        </p:cTn>
                                        <p:tgtEl>
                                          <p:spTgt spid="87453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3" presetClass="exit" presetSubtype="10" fill="hold" nodeType="clickEffect">
                                  <p:stCondLst>
                                    <p:cond delay="0"/>
                                  </p:stCondLst>
                                  <p:childTnLst>
                                    <p:animEffect transition="out" filter="blinds(horizontal)">
                                      <p:cBhvr>
                                        <p:cTn id="130" dur="500"/>
                                        <p:tgtEl>
                                          <p:spTgt spid="874539"/>
                                        </p:tgtEl>
                                      </p:cBhvr>
                                    </p:animEffect>
                                    <p:set>
                                      <p:cBhvr>
                                        <p:cTn id="131" dur="1" fill="hold">
                                          <p:stCondLst>
                                            <p:cond delay="499"/>
                                          </p:stCondLst>
                                        </p:cTn>
                                        <p:tgtEl>
                                          <p:spTgt spid="87453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3" presetClass="exit" presetSubtype="10" fill="hold" nodeType="clickEffect">
                                  <p:stCondLst>
                                    <p:cond delay="0"/>
                                  </p:stCondLst>
                                  <p:childTnLst>
                                    <p:animEffect transition="out" filter="blinds(horizontal)">
                                      <p:cBhvr>
                                        <p:cTn id="135" dur="500"/>
                                        <p:tgtEl>
                                          <p:spTgt spid="874539"/>
                                        </p:tgtEl>
                                      </p:cBhvr>
                                    </p:animEffect>
                                    <p:set>
                                      <p:cBhvr>
                                        <p:cTn id="136" dur="1" fill="hold">
                                          <p:stCondLst>
                                            <p:cond delay="499"/>
                                          </p:stCondLst>
                                        </p:cTn>
                                        <p:tgtEl>
                                          <p:spTgt spid="874539"/>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3" presetClass="exit" presetSubtype="10" fill="hold" nodeType="clickEffect">
                                  <p:stCondLst>
                                    <p:cond delay="0"/>
                                  </p:stCondLst>
                                  <p:childTnLst>
                                    <p:animEffect transition="out" filter="blinds(horizontal)">
                                      <p:cBhvr>
                                        <p:cTn id="140" dur="500"/>
                                        <p:tgtEl>
                                          <p:spTgt spid="874539"/>
                                        </p:tgtEl>
                                      </p:cBhvr>
                                    </p:animEffect>
                                    <p:set>
                                      <p:cBhvr>
                                        <p:cTn id="141"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27</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a:ea typeface="ＭＳ Ｐゴシック" pitchFamily="34" charset="-128"/>
              </a:rPr>
              <a:t>Alan Turing’s</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br>
              <a:rPr lang="en-US" sz="2000" i="1" dirty="0" smtClean="0">
                <a:solidFill>
                  <a:srgbClr val="0000FF"/>
                </a:solidFill>
                <a:latin typeface="Times New Roman" pitchFamily="18" charset="0"/>
                <a:ea typeface="ＭＳ Ｐゴシック" pitchFamily="34" charset="-128"/>
                <a:cs typeface="Times New Roman" pitchFamily="18" charset="0"/>
              </a:rPr>
            </a:br>
            <a:r>
              <a:rPr lang="en-US" sz="2000" i="1" dirty="0" smtClean="0">
                <a:solidFill>
                  <a:srgbClr val="0000FF"/>
                </a:solidFill>
                <a:latin typeface="Times New Roman" pitchFamily="18" charset="0"/>
                <a:ea typeface="ＭＳ Ｐゴシック" pitchFamily="34" charset="-128"/>
                <a:cs typeface="Times New Roman" pitchFamily="18" charset="0"/>
              </a:rPr>
              <a:t>         -(</a:t>
            </a:r>
            <a:r>
              <a:rPr lang="en-US" sz="2000" i="1" dirty="0">
                <a:solidFill>
                  <a:srgbClr val="0000FF"/>
                </a:solidFill>
                <a:latin typeface="Times New Roman" pitchFamily="18" charset="0"/>
                <a:ea typeface="ＭＳ Ｐゴシック" pitchFamily="34" charset="-128"/>
                <a:cs typeface="Times New Roman" pitchFamily="18" charset="0"/>
              </a:rPr>
              <a:t>sum of </a:t>
            </a:r>
            <a:r>
              <a:rPr lang="en-US" sz="2000" i="1" dirty="0" smtClean="0">
                <a:solidFill>
                  <a:srgbClr val="0000FF"/>
                </a:solidFill>
                <a:latin typeface="Times New Roman" pitchFamily="18" charset="0"/>
                <a:ea typeface="ＭＳ Ｐゴシック" pitchFamily="34" charset="-128"/>
                <a:cs typeface="Times New Roman" pitchFamily="18" charset="0"/>
              </a:rPr>
              <a:t> B’s </a:t>
            </a:r>
            <a:r>
              <a:rPr lang="en-US" sz="2000" i="1" dirty="0">
                <a:solidFill>
                  <a:srgbClr val="0000FF"/>
                </a:solidFill>
                <a:latin typeface="Times New Roman" pitchFamily="18" charset="0"/>
                <a:ea typeface="ＭＳ Ｐゴシック" pitchFamily="34" charset="-128"/>
                <a:cs typeface="Times New Roman" pitchFamily="18" charset="0"/>
              </a:rPr>
              <a:t>piece values)</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a:t>
            </a:r>
            <a:r>
              <a:rPr lang="en-US" sz="1800" dirty="0" smtClean="0">
                <a:ea typeface="ＭＳ Ｐゴシック" pitchFamily="34" charset="-128"/>
              </a:rPr>
              <a:t>had </a:t>
            </a:r>
            <a:r>
              <a:rPr lang="en-US" sz="1800" dirty="0">
                <a:ea typeface="ＭＳ Ｐゴシック" pitchFamily="34" charset="-128"/>
              </a:rPr>
              <a:t>&gt; 8000 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 xmlns:a16="http://schemas.microsoft.com/office/drawing/2014/main" val="20000"/>
                    </a:ext>
                  </a:extLst>
                </a:gridCol>
                <a:gridCol w="592137">
                  <a:extLst>
                    <a:ext uri="{9D8B030D-6E8A-4147-A177-3AD203B41FA5}">
                      <a16:colId xmlns="" xmlns:a16="http://schemas.microsoft.com/office/drawing/2014/main"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nvPr>
        </p:nvGraphicFramePr>
        <p:xfrm>
          <a:off x="1470025" y="4424363"/>
          <a:ext cx="1993900" cy="481012"/>
        </p:xfrm>
        <a:graphic>
          <a:graphicData uri="http://schemas.openxmlformats.org/presentationml/2006/ole">
            <mc:AlternateContent xmlns:mc="http://schemas.openxmlformats.org/markup-compatibility/2006">
              <mc:Choice xmlns:v="urn:schemas-microsoft-com:vml" Requires="v">
                <p:oleObj spid="_x0000_s1322"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0025" y="4424363"/>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28</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smtClean="0">
                <a:solidFill>
                  <a:schemeClr val="accent2"/>
                </a:solidFill>
              </a:rPr>
              <a:t>P</a:t>
            </a:r>
            <a:r>
              <a:rPr lang="en-US" b="0" dirty="0" smtClean="0"/>
              <a:t>erformance </a:t>
            </a:r>
            <a:r>
              <a:rPr lang="en-US" b="0" dirty="0"/>
              <a:t>measure</a:t>
            </a:r>
            <a:r>
              <a:rPr lang="en-US" dirty="0"/>
              <a:t>: </a:t>
            </a:r>
            <a:endParaRPr lang="en-US" dirty="0" smtClean="0"/>
          </a:p>
          <a:p>
            <a:pPr marL="457200" lvl="1" indent="0">
              <a:buNone/>
            </a:pPr>
            <a:r>
              <a:rPr lang="en-US" dirty="0" smtClean="0"/>
              <a:t>maximize profits - minimize time  - obey laws governing airspace restrictions - deliver package to right location - keep package in good condition - avoid accidents - reduce noise - preserve battery life</a:t>
            </a:r>
          </a:p>
          <a:p>
            <a:pPr>
              <a:buFont typeface="Symbol" pitchFamily="18" charset="2"/>
              <a:buNone/>
            </a:pPr>
            <a:r>
              <a:rPr lang="en-US" sz="2800" i="1" dirty="0" smtClean="0">
                <a:solidFill>
                  <a:schemeClr val="accent2"/>
                </a:solidFill>
              </a:rPr>
              <a:t>E</a:t>
            </a:r>
            <a:r>
              <a:rPr lang="en-US" b="0" dirty="0" smtClean="0"/>
              <a:t>nvironment</a:t>
            </a:r>
            <a:r>
              <a:rPr lang="en-US" dirty="0"/>
              <a:t>: </a:t>
            </a:r>
          </a:p>
          <a:p>
            <a:pPr marL="457200" lvl="1" indent="0">
              <a:buNone/>
            </a:pPr>
            <a:r>
              <a:rPr lang="en-US" dirty="0"/>
              <a:t>- </a:t>
            </a:r>
            <a:r>
              <a:rPr lang="en-US" dirty="0" smtClean="0"/>
              <a:t>airspace - </a:t>
            </a:r>
            <a:r>
              <a:rPr lang="en-US" dirty="0"/>
              <a:t>obstacles when airborne (other drones, birds, buildings, trees, utility poles</a:t>
            </a:r>
            <a:r>
              <a:rPr lang="en-US" dirty="0" smtClean="0"/>
              <a:t>)- </a:t>
            </a:r>
            <a:r>
              <a:rPr lang="en-US" dirty="0"/>
              <a:t>obstacles when landing (pets, patio furniture, lawnmowers, people, cars)- </a:t>
            </a:r>
            <a:r>
              <a:rPr lang="en-US" dirty="0" smtClean="0"/>
              <a:t>weather - </a:t>
            </a:r>
            <a:r>
              <a:rPr lang="en-US" dirty="0"/>
              <a:t>distances/route information between warehouse and </a:t>
            </a:r>
            <a:r>
              <a:rPr lang="en-US" dirty="0" smtClean="0"/>
              <a:t>destinations - </a:t>
            </a:r>
            <a:r>
              <a:rPr lang="en-US" dirty="0"/>
              <a:t>position of houses, and spaces that are safe for drop-off- package </a:t>
            </a:r>
            <a:r>
              <a:rPr lang="en-US" dirty="0" smtClean="0"/>
              <a:t>weight</a:t>
            </a:r>
            <a:endParaRPr lang="en-US" dirty="0"/>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a:t>
            </a:r>
            <a:r>
              <a:rPr lang="en-US"/>
              <a:t>to </a:t>
            </a:r>
            <a:r>
              <a:rPr lang="en-US" smtClean="0"/>
              <a:t>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a:p>
        </p:txBody>
      </p:sp>
    </p:spTree>
    <p:extLst>
      <p:ext uri="{BB962C8B-B14F-4D97-AF65-F5344CB8AC3E}">
        <p14:creationId xmlns:p14="http://schemas.microsoft.com/office/powerpoint/2010/main" val="570995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30</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a:t>
            </a:r>
            <a:r>
              <a:rPr lang="en-US" dirty="0" err="1">
                <a:ea typeface="ＭＳ Ｐゴシック" pitchFamily="34" charset="-128"/>
              </a:rPr>
              <a:t>Minimax</a:t>
            </a:r>
            <a:r>
              <a:rPr lang="en-US" dirty="0">
                <a:ea typeface="ＭＳ Ｐゴシック" pitchFamily="34" charset="-128"/>
              </a:rPr>
              <a:t> Rule: `Don’t play hope chess’</a:t>
            </a: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31</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32</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100" y="1943101"/>
            <a:ext cx="4114800" cy="3394472"/>
          </a:xfrm>
        </p:spPr>
        <p:txBody>
          <a:bodyPr/>
          <a:lstStyle/>
          <a:p>
            <a:pPr lvl="1" eaLnBrk="1" hangingPunct="1"/>
            <a:endParaRPr lang="en-US" sz="1650" dirty="0"/>
          </a:p>
          <a:p>
            <a:pPr eaLnBrk="1" hangingPunct="1"/>
            <a:r>
              <a:rPr lang="en-US" sz="1650" dirty="0" err="1"/>
              <a:t>Minimax</a:t>
            </a:r>
            <a:r>
              <a:rPr lang="en-US" sz="1650" dirty="0"/>
              <a:t> search:</a:t>
            </a:r>
          </a:p>
          <a:p>
            <a:pPr lvl="1" eaLnBrk="1" hangingPunct="1"/>
            <a:r>
              <a:rPr lang="en-US" sz="1650" dirty="0"/>
              <a:t>A state-space search tree</a:t>
            </a:r>
          </a:p>
          <a:p>
            <a:pPr lvl="1" eaLnBrk="1" hangingPunct="1"/>
            <a:r>
              <a:rPr lang="en-US" sz="1650" dirty="0"/>
              <a:t>Players alternate turns</a:t>
            </a:r>
          </a:p>
          <a:p>
            <a:pPr lvl="1" eaLnBrk="1" hangingPunct="1"/>
            <a:r>
              <a:rPr lang="en-US" sz="1650" dirty="0"/>
              <a:t>Compute each node’s </a:t>
            </a:r>
            <a:r>
              <a:rPr lang="en-US" sz="1650" dirty="0" err="1">
                <a:solidFill>
                  <a:srgbClr val="CC0000"/>
                </a:solidFill>
              </a:rPr>
              <a:t>minimax</a:t>
            </a:r>
            <a:r>
              <a:rPr lang="en-US" sz="1650" dirty="0">
                <a:solidFill>
                  <a:srgbClr val="CC0000"/>
                </a:solidFill>
              </a:rPr>
              <a:t> value: </a:t>
            </a:r>
            <a:r>
              <a:rPr lang="en-US" sz="165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99635" y="2619376"/>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814388" y="4114800"/>
            <a:ext cx="2555904" cy="399984"/>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5729288" y="4114801"/>
            <a:ext cx="2554960" cy="399836"/>
          </a:xfrm>
          <a:prstGeom prst="rect">
            <a:avLst/>
          </a:prstGeom>
          <a:noFill/>
          <a:ln/>
          <a:effectLst/>
        </p:spPr>
      </p:pic>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57150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5105400" y="5117309"/>
            <a:ext cx="3936207" cy="1600200"/>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a:t>
            </a:r>
            <a:r>
              <a:rPr lang="en-US" sz="1800" kern="0" dirty="0" smtClean="0">
                <a:latin typeface="Calibri" pitchFamily="34" charset="0"/>
              </a:rPr>
              <a:t>v</a:t>
            </a:r>
            <a:endParaRPr lang="en-US" sz="1800" kern="0" dirty="0">
              <a:latin typeface="Calibri" pitchFamily="34" charset="0"/>
            </a:endParaRPr>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Tree>
    <p:extLst>
      <p:ext uri="{BB962C8B-B14F-4D97-AF65-F5344CB8AC3E}">
        <p14:creationId xmlns:p14="http://schemas.microsoft.com/office/powerpoint/2010/main" val="165991874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37</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[Theorem-not hard to prove]</a:t>
            </a: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38</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Many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smtClean="0">
                <a:solidFill>
                  <a:schemeClr val="accent2"/>
                </a:solidFill>
              </a:rPr>
              <a:t>A</a:t>
            </a:r>
            <a:r>
              <a:rPr lang="en-US" b="0" dirty="0" smtClean="0"/>
              <a:t>ctuators</a:t>
            </a:r>
            <a:r>
              <a:rPr lang="en-US" dirty="0"/>
              <a:t>: </a:t>
            </a:r>
          </a:p>
          <a:p>
            <a:pPr marL="457200" lvl="1" indent="0">
              <a:buNone/>
            </a:pPr>
            <a:r>
              <a:rPr lang="en-US" dirty="0" smtClean="0"/>
              <a:t>- Propellers </a:t>
            </a:r>
            <a:r>
              <a:rPr lang="en-US" dirty="0"/>
              <a:t>and flight control system- Payload actuators: E.g. Arm/basket/claw for picking up, dropping off packages- Lights </a:t>
            </a:r>
            <a:r>
              <a:rPr lang="en-US"/>
              <a:t>or </a:t>
            </a:r>
            <a:r>
              <a:rPr lang="en-US" smtClean="0"/>
              <a:t>signals - </a:t>
            </a:r>
            <a:r>
              <a:rPr lang="en-US" dirty="0"/>
              <a:t>Mechanism to announce/verify  delivery- Device for delivering packages to </a:t>
            </a:r>
            <a:r>
              <a:rPr lang="en-US" dirty="0" smtClean="0"/>
              <a:t>customers</a:t>
            </a:r>
          </a:p>
          <a:p>
            <a:pPr marL="57150" indent="0">
              <a:buNone/>
            </a:pPr>
            <a:r>
              <a:rPr lang="en-US" sz="3200" i="1" dirty="0" smtClean="0">
                <a:solidFill>
                  <a:schemeClr val="accent2"/>
                </a:solidFill>
              </a:rPr>
              <a:t>S</a:t>
            </a:r>
            <a:r>
              <a:rPr lang="en-US" b="0" dirty="0" smtClean="0"/>
              <a:t>ensors</a:t>
            </a:r>
            <a:r>
              <a:rPr lang="en-US" dirty="0"/>
              <a:t>: </a:t>
            </a:r>
          </a:p>
          <a:p>
            <a:pPr lvl="1"/>
            <a:r>
              <a:rPr lang="en-US" smtClean="0"/>
              <a:t>GPS - </a:t>
            </a:r>
            <a:r>
              <a:rPr lang="en-US" dirty="0"/>
              <a:t>radar/Lidar- altitude sensor- weather sensors (barometer, </a:t>
            </a:r>
            <a:r>
              <a:rPr lang="en-US" err="1"/>
              <a:t>etc</a:t>
            </a:r>
            <a:r>
              <a:rPr lang="en-US" smtClean="0"/>
              <a:t>). - </a:t>
            </a:r>
            <a:r>
              <a:rPr lang="en-US" dirty="0"/>
              <a:t>gyroscope- </a:t>
            </a:r>
            <a:r>
              <a:rPr lang="en-US" dirty="0" err="1"/>
              <a:t>accelorometer</a:t>
            </a:r>
            <a:r>
              <a:rPr lang="en-US" dirty="0"/>
              <a:t>- camera- rotor </a:t>
            </a:r>
            <a:r>
              <a:rPr lang="en-US" dirty="0" err="1"/>
              <a:t>senors</a:t>
            </a:r>
            <a:r>
              <a:rPr lang="en-US" dirty="0"/>
              <a:t>- weight sensor to recognize package</a:t>
            </a:r>
            <a:endParaRPr lang="en-US" b="1" i="1" dirty="0"/>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a:t>
            </a:r>
            <a:r>
              <a:rPr lang="en-US"/>
              <a:t>to </a:t>
            </a:r>
            <a:r>
              <a:rPr lang="en-US" smtClean="0"/>
              <a:t>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75245958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40</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00262"/>
          </a:xfrm>
          <a:prstGeom prst="rect">
            <a:avLst/>
          </a:prstGeom>
          <a:noFill/>
          <a:ln w="9525">
            <a:noFill/>
            <a:miter lim="800000"/>
            <a:headEnd/>
            <a:tailEnd/>
          </a:ln>
        </p:spPr>
        <p:txBody>
          <a:bodyPr>
            <a:spAutoFit/>
          </a:bodyPr>
          <a:lstStyle/>
          <a:p>
            <a:pPr marL="234950" indent="-234950">
              <a:spcBef>
                <a:spcPct val="50000"/>
              </a:spcBef>
              <a:buFontTx/>
              <a:buChar char="•"/>
            </a:pPr>
            <a:r>
              <a:rPr lang="en-US">
                <a:solidFill>
                  <a:srgbClr val="FF0000"/>
                </a:solidFill>
                <a:latin typeface="Arial" pitchFamily="34" charset="0"/>
              </a:rPr>
              <a:t>We don’t need to compute the value at this node.</a:t>
            </a:r>
            <a:endParaRPr lang="en-US">
              <a:latin typeface="Arial" pitchFamily="34" charset="0"/>
            </a:endParaRPr>
          </a:p>
          <a:p>
            <a:pPr marL="234950" indent="-234950">
              <a:spcBef>
                <a:spcPct val="50000"/>
              </a:spcBef>
              <a:buFontTx/>
              <a:buChar char="•"/>
            </a:pPr>
            <a:r>
              <a:rPr lang="en-US">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41</a:t>
            </a:fld>
            <a:endParaRPr lang="en-US"/>
          </a:p>
        </p:txBody>
      </p:sp>
    </p:spTree>
    <p:extLst>
      <p:ext uri="{BB962C8B-B14F-4D97-AF65-F5344CB8AC3E}">
        <p14:creationId xmlns:p14="http://schemas.microsoft.com/office/powerpoint/2010/main" val="273747890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382905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44</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45</a:t>
            </a:fld>
            <a:endParaRPr lang="en-US"/>
          </a:p>
        </p:txBody>
      </p:sp>
    </p:spTree>
    <p:extLst>
      <p:ext uri="{BB962C8B-B14F-4D97-AF65-F5344CB8AC3E}">
        <p14:creationId xmlns:p14="http://schemas.microsoft.com/office/powerpoint/2010/main" val="29363371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48</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49</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a:t>
            </a:r>
            <a:r>
              <a:rPr lang="en-US" dirty="0" smtClean="0">
                <a:ea typeface="ＭＳ Ｐゴシック" pitchFamily="34" charset="-128"/>
              </a:rPr>
              <a:t>Search</a:t>
            </a:r>
            <a:br>
              <a:rPr lang="en-US" dirty="0" smtClean="0">
                <a:ea typeface="ＭＳ Ｐゴシック" pitchFamily="34" charset="-128"/>
              </a:rPr>
            </a:br>
            <a:r>
              <a:rPr lang="en-US" dirty="0">
                <a:ea typeface="ＭＳ Ｐゴシック" pitchFamily="34" charset="-128"/>
              </a:rPr>
              <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a:t>
            </a:r>
            <a:r>
              <a:rPr lang="en-US" sz="2800" dirty="0" smtClean="0">
                <a:ea typeface="ＭＳ Ｐゴシック" pitchFamily="34" charset="-128"/>
              </a:rPr>
              <a:t>5.1-5.5,</a:t>
            </a:r>
          </a:p>
          <a:p>
            <a:r>
              <a:rPr lang="en-US" sz="2800" dirty="0">
                <a:ea typeface="ＭＳ Ｐゴシック" pitchFamily="34" charset="-128"/>
              </a:rPr>
              <a:t>AIMA </a:t>
            </a:r>
            <a:r>
              <a:rPr lang="en-US" sz="2800" dirty="0" smtClean="0">
                <a:ea typeface="ＭＳ Ｐゴシック" pitchFamily="34" charset="-128"/>
              </a:rPr>
              <a:t>16.1-16.3</a:t>
            </a:r>
            <a:endParaRPr lang="en-US" sz="2800" dirty="0">
              <a:ea typeface="ＭＳ Ｐゴシック" pitchFamily="34" charset="-128"/>
            </a:endParaRP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50</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smtClean="0">
                <a:solidFill>
                  <a:srgbClr val="0000CC"/>
                </a:solidFill>
                <a:sym typeface="Symbol" pitchFamily="18" charset="2"/>
              </a:rPr>
              <a:t></a:t>
            </a:r>
            <a:r>
              <a:rPr lang="en-US" sz="2000" smtClean="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51</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spTree>
    <p:extLst>
      <p:ext uri="{BB962C8B-B14F-4D97-AF65-F5344CB8AC3E}">
        <p14:creationId xmlns:p14="http://schemas.microsoft.com/office/powerpoint/2010/main" val="18117192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53</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54</a:t>
            </a:fld>
            <a:endParaRPr lang="en-US"/>
          </a:p>
        </p:txBody>
      </p:sp>
      <p:sp>
        <p:nvSpPr>
          <p:cNvPr id="4" name="TextBox 3">
            <a:extLst>
              <a:ext uri="{FF2B5EF4-FFF2-40B4-BE49-F238E27FC236}">
                <a16:creationId xmlns:a16="http://schemas.microsoft.com/office/drawing/2014/main" xmlns=""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55</a:t>
            </a:fld>
            <a:endParaRPr lang="en-US"/>
          </a:p>
        </p:txBody>
      </p:sp>
      <p:sp>
        <p:nvSpPr>
          <p:cNvPr id="6" name="TextBox 6">
            <a:extLst>
              <a:ext uri="{FF2B5EF4-FFF2-40B4-BE49-F238E27FC236}">
                <a16:creationId xmlns:a16="http://schemas.microsoft.com/office/drawing/2014/main" xmlns=""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56</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Tree>
    <p:extLst>
      <p:ext uri="{BB962C8B-B14F-4D97-AF65-F5344CB8AC3E}">
        <p14:creationId xmlns:p14="http://schemas.microsoft.com/office/powerpoint/2010/main" val="90626146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a:latin typeface="Times New Roman" pitchFamily="18" charset="0"/>
              </a:rPr>
              <a:t>v </a:t>
            </a:r>
            <a:r>
              <a:rPr lang="en-US" altLang="en-US" sz="2000" b="0" smtClean="0">
                <a:latin typeface="Times New Roman" pitchFamily="18" charset="0"/>
                <a:sym typeface="Symbol" pitchFamily="18" charset="2"/>
              </a:rPr>
              <a:t></a:t>
            </a:r>
            <a:r>
              <a:rPr lang="en-US" altLang="en-US" sz="2000" b="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dirty="0">
                <a:latin typeface="MS Shell Dlg" charset="0"/>
              </a:rPr>
              <a:t>if</a:t>
            </a:r>
            <a:r>
              <a:rPr lang="en-US" altLang="en-US" sz="2000" b="0" dirty="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Tree>
    <p:extLst>
      <p:ext uri="{BB962C8B-B14F-4D97-AF65-F5344CB8AC3E}">
        <p14:creationId xmlns:p14="http://schemas.microsoft.com/office/powerpoint/2010/main" val="39972779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59</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a:t>function </a:t>
            </a:r>
            <a:r>
              <a:rPr lang="en-US" sz="2000"/>
              <a:t>MIN-VALUE(</a:t>
            </a:r>
            <a:r>
              <a:rPr lang="en-US" sz="2000" i="1"/>
              <a:t>state, </a:t>
            </a:r>
            <a:r>
              <a:rPr lang="en-US" sz="2000" i="1">
                <a:sym typeface="Symbol" pitchFamily="18" charset="2"/>
              </a:rPr>
              <a:t></a:t>
            </a:r>
            <a:r>
              <a:rPr lang="en-US" sz="2000" i="1"/>
              <a:t> , </a:t>
            </a:r>
            <a:r>
              <a:rPr lang="en-US" sz="2000" i="1">
                <a:sym typeface="Symbol" pitchFamily="18" charset="2"/>
              </a:rPr>
              <a:t></a:t>
            </a:r>
            <a:r>
              <a:rPr lang="en-US" sz="2000"/>
              <a:t>)</a:t>
            </a:r>
            <a:r>
              <a:rPr lang="en-US" sz="2000" b="1"/>
              <a:t> returns </a:t>
            </a:r>
            <a:r>
              <a:rPr lang="en-US" sz="2000" i="1"/>
              <a:t>a utility value</a:t>
            </a:r>
          </a:p>
          <a:p>
            <a:pPr eaLnBrk="1" hangingPunct="1"/>
            <a:r>
              <a:rPr lang="en-US" sz="2000" b="1"/>
              <a:t>   if </a:t>
            </a:r>
            <a:r>
              <a:rPr lang="en-US" sz="2000"/>
              <a:t>TERMINAL-TEST(</a:t>
            </a:r>
            <a:r>
              <a:rPr lang="en-US" sz="2000" i="1"/>
              <a:t>state</a:t>
            </a:r>
            <a:r>
              <a:rPr lang="en-US" sz="2000"/>
              <a:t>) </a:t>
            </a:r>
            <a:r>
              <a:rPr lang="en-US" sz="2000" b="1"/>
              <a:t>then return</a:t>
            </a:r>
            <a:r>
              <a:rPr lang="en-US" sz="2000"/>
              <a:t> UTILITY(</a:t>
            </a:r>
            <a:r>
              <a:rPr lang="en-US" sz="2000" i="1"/>
              <a:t>state</a:t>
            </a:r>
            <a:r>
              <a:rPr lang="en-US" sz="2000"/>
              <a:t>)</a:t>
            </a:r>
            <a:endParaRPr lang="en-US" sz="2000" b="1"/>
          </a:p>
          <a:p>
            <a:pPr eaLnBrk="1" hangingPunct="1"/>
            <a:r>
              <a:rPr lang="en-US" sz="2000" b="1"/>
              <a:t>   </a:t>
            </a:r>
            <a:r>
              <a:rPr lang="en-US" sz="2000" i="1"/>
              <a:t>v </a:t>
            </a:r>
            <a:r>
              <a:rPr lang="en-US" sz="2000">
                <a:sym typeface="Symbol" pitchFamily="18" charset="2"/>
              </a:rPr>
              <a:t></a:t>
            </a:r>
            <a:r>
              <a:rPr lang="en-US" sz="2000"/>
              <a:t> + ∞</a:t>
            </a:r>
          </a:p>
          <a:p>
            <a:pPr eaLnBrk="1" hangingPunct="1"/>
            <a:r>
              <a:rPr lang="en-US" sz="2000" b="1">
                <a:latin typeface="MS Shell Dlg" charset="0"/>
              </a:rPr>
              <a:t>   for </a:t>
            </a:r>
            <a:r>
              <a:rPr lang="en-US" sz="2000" i="1">
                <a:latin typeface="MS Shell Dlg" charset="0"/>
              </a:rPr>
              <a:t>a,s</a:t>
            </a:r>
            <a:r>
              <a:rPr lang="en-US" sz="2000">
                <a:latin typeface="MS Shell Dlg" charset="0"/>
              </a:rPr>
              <a:t> in SUCCESSORS(</a:t>
            </a:r>
            <a:r>
              <a:rPr lang="en-US" sz="2000" i="1">
                <a:latin typeface="MS Shell Dlg" charset="0"/>
              </a:rPr>
              <a:t>state</a:t>
            </a:r>
            <a:r>
              <a:rPr lang="en-US" sz="2000">
                <a:latin typeface="MS Shell Dlg" charset="0"/>
              </a:rPr>
              <a:t>) </a:t>
            </a:r>
            <a:r>
              <a:rPr lang="en-US" sz="2000" b="1">
                <a:latin typeface="MS Shell Dlg" charset="0"/>
              </a:rPr>
              <a:t>do</a:t>
            </a:r>
          </a:p>
          <a:p>
            <a:pPr eaLnBrk="1" hangingPunct="1"/>
            <a:r>
              <a:rPr lang="en-US" sz="2000" b="1"/>
              <a:t>      </a:t>
            </a:r>
            <a:r>
              <a:rPr lang="en-US" sz="2000" i="1"/>
              <a:t>v </a:t>
            </a:r>
            <a:r>
              <a:rPr lang="en-US" sz="2000">
                <a:sym typeface="Symbol" pitchFamily="18" charset="2"/>
              </a:rPr>
              <a:t></a:t>
            </a:r>
            <a:r>
              <a:rPr lang="en-US" sz="2000"/>
              <a:t> </a:t>
            </a:r>
            <a:r>
              <a:rPr lang="en-US" sz="2000">
                <a:latin typeface="MS Shell Dlg" charset="0"/>
              </a:rPr>
              <a:t>MIN(</a:t>
            </a:r>
            <a:r>
              <a:rPr lang="en-US" sz="2000" i="1">
                <a:latin typeface="MS Shell Dlg" charset="0"/>
              </a:rPr>
              <a:t>v,</a:t>
            </a:r>
            <a:r>
              <a:rPr lang="en-US" sz="2000">
                <a:latin typeface="MS Shell Dlg" charset="0"/>
              </a:rPr>
              <a:t>MAX-VALUE(</a:t>
            </a:r>
            <a:r>
              <a:rPr lang="en-US" sz="2000" i="1">
                <a:latin typeface="MS Shell Dlg" charset="0"/>
              </a:rPr>
              <a:t>s</a:t>
            </a:r>
            <a:r>
              <a:rPr lang="en-US" sz="2000">
                <a:latin typeface="MS Shell Dlg" charset="0"/>
              </a:rPr>
              <a:t>, </a:t>
            </a:r>
            <a:r>
              <a:rPr lang="en-US" sz="2000" i="1">
                <a:sym typeface="Symbol" pitchFamily="18" charset="2"/>
              </a:rPr>
              <a:t></a:t>
            </a:r>
            <a:r>
              <a:rPr lang="en-US" sz="2000" i="1"/>
              <a:t> , </a:t>
            </a:r>
            <a:r>
              <a:rPr lang="en-US" sz="2000" i="1">
                <a:sym typeface="Symbol" pitchFamily="18" charset="2"/>
              </a:rPr>
              <a:t></a:t>
            </a:r>
            <a:r>
              <a:rPr lang="en-US" sz="2000">
                <a:latin typeface="MS Shell Dlg" charset="0"/>
              </a:rPr>
              <a:t>))</a:t>
            </a:r>
          </a:p>
          <a:p>
            <a:pPr eaLnBrk="1" hangingPunct="1"/>
            <a:r>
              <a:rPr lang="en-US" sz="2000" b="1">
                <a:latin typeface="MS Shell Dlg" charset="0"/>
              </a:rPr>
              <a:t>     if</a:t>
            </a:r>
            <a:r>
              <a:rPr lang="en-US" sz="2000">
                <a:latin typeface="MS Shell Dlg" charset="0"/>
              </a:rPr>
              <a:t> </a:t>
            </a:r>
            <a:r>
              <a:rPr lang="en-US" sz="2000" i="1"/>
              <a:t>v</a:t>
            </a:r>
            <a:r>
              <a:rPr lang="en-US" sz="2000">
                <a:latin typeface="MS Shell Dlg" charset="0"/>
              </a:rPr>
              <a:t> ≤ </a:t>
            </a:r>
            <a:r>
              <a:rPr lang="en-US" sz="2000" i="1">
                <a:sym typeface="Symbol" pitchFamily="18" charset="2"/>
              </a:rPr>
              <a:t></a:t>
            </a:r>
            <a:r>
              <a:rPr lang="en-US" sz="2000">
                <a:latin typeface="MS Shell Dlg" charset="0"/>
              </a:rPr>
              <a:t> </a:t>
            </a:r>
            <a:r>
              <a:rPr lang="en-US" sz="2000" b="1">
                <a:latin typeface="MS Shell Dlg" charset="0"/>
              </a:rPr>
              <a:t>then return</a:t>
            </a:r>
            <a:r>
              <a:rPr lang="en-US" sz="2000">
                <a:latin typeface="MS Shell Dlg" charset="0"/>
              </a:rPr>
              <a:t> </a:t>
            </a:r>
            <a:r>
              <a:rPr lang="en-US" sz="2000" i="1"/>
              <a:t>v</a:t>
            </a:r>
          </a:p>
          <a:p>
            <a:pPr eaLnBrk="1" hangingPunct="1"/>
            <a:r>
              <a:rPr lang="en-US" sz="2000" i="1"/>
              <a:t>      </a:t>
            </a:r>
            <a:r>
              <a:rPr lang="en-US" sz="2000" i="1">
                <a:sym typeface="Symbol" pitchFamily="18" charset="2"/>
              </a:rPr>
              <a:t> </a:t>
            </a:r>
            <a:r>
              <a:rPr lang="en-US" sz="2000">
                <a:sym typeface="Symbol" pitchFamily="18" charset="2"/>
              </a:rPr>
              <a:t></a:t>
            </a:r>
            <a:r>
              <a:rPr lang="en-US" sz="2000" i="1">
                <a:sym typeface="Symbol" pitchFamily="18" charset="2"/>
              </a:rPr>
              <a:t> </a:t>
            </a:r>
            <a:r>
              <a:rPr lang="en-US" sz="2000">
                <a:sym typeface="Symbol" pitchFamily="18" charset="2"/>
              </a:rPr>
              <a:t>MIN(</a:t>
            </a:r>
            <a:r>
              <a:rPr lang="en-US" sz="2000" i="1">
                <a:sym typeface="Symbol" pitchFamily="18" charset="2"/>
              </a:rPr>
              <a:t></a:t>
            </a:r>
            <a:r>
              <a:rPr lang="en-US" sz="2000">
                <a:sym typeface="Symbol" pitchFamily="18" charset="2"/>
              </a:rPr>
              <a:t> ,</a:t>
            </a:r>
            <a:r>
              <a:rPr lang="en-US" sz="2000" i="1">
                <a:sym typeface="Symbol" pitchFamily="18" charset="2"/>
              </a:rPr>
              <a:t>v</a:t>
            </a:r>
            <a:r>
              <a:rPr lang="en-US" sz="2000">
                <a:sym typeface="Symbol" pitchFamily="18" charset="2"/>
              </a:rPr>
              <a:t>)</a:t>
            </a:r>
            <a:endParaRPr lang="en-US" sz="2000">
              <a:latin typeface="MS Shell Dlg" charset="0"/>
            </a:endParaRPr>
          </a:p>
          <a:p>
            <a:pPr eaLnBrk="1" hangingPunct="1"/>
            <a:r>
              <a:rPr lang="en-US" sz="2000" b="1">
                <a:latin typeface="MS Shell Dlg" charset="0"/>
              </a:rPr>
              <a:t>   return </a:t>
            </a:r>
            <a:r>
              <a:rPr lang="en-US" sz="2000" i="1">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6</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5" name="TextBox 6">
            <a:extLst>
              <a:ext uri="{FF2B5EF4-FFF2-40B4-BE49-F238E27FC236}">
                <a16:creationId xmlns:a16="http://schemas.microsoft.com/office/drawing/2014/main" xmlns=""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6" name="TextBox 11">
            <a:extLst>
              <a:ext uri="{FF2B5EF4-FFF2-40B4-BE49-F238E27FC236}">
                <a16:creationId xmlns:a16="http://schemas.microsoft.com/office/drawing/2014/main" xmlns=""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a16="http://schemas.microsoft.com/office/drawing/2014/main" xmlns=""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5" name="TextBox 11">
            <a:extLst>
              <a:ext uri="{FF2B5EF4-FFF2-40B4-BE49-F238E27FC236}">
                <a16:creationId xmlns:a16="http://schemas.microsoft.com/office/drawing/2014/main" xmlns=""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a16="http://schemas.microsoft.com/office/drawing/2014/main" xmlns=""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1" name="TextBox 6">
            <a:extLst>
              <a:ext uri="{FF2B5EF4-FFF2-40B4-BE49-F238E27FC236}">
                <a16:creationId xmlns:a16="http://schemas.microsoft.com/office/drawing/2014/main" xmlns=""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2" name="TextBox 6">
            <a:extLst>
              <a:ext uri="{FF2B5EF4-FFF2-40B4-BE49-F238E27FC236}">
                <a16:creationId xmlns:a16="http://schemas.microsoft.com/office/drawing/2014/main" xmlns=""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1" name="TextBox 6">
            <a:extLst>
              <a:ext uri="{FF2B5EF4-FFF2-40B4-BE49-F238E27FC236}">
                <a16:creationId xmlns:a16="http://schemas.microsoft.com/office/drawing/2014/main" xmlns=""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0" name="TextBox 6">
            <a:extLst>
              <a:ext uri="{FF2B5EF4-FFF2-40B4-BE49-F238E27FC236}">
                <a16:creationId xmlns:a16="http://schemas.microsoft.com/office/drawing/2014/main" xmlns=""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1" name="TextBox 6">
            <a:extLst>
              <a:ext uri="{FF2B5EF4-FFF2-40B4-BE49-F238E27FC236}">
                <a16:creationId xmlns:a16="http://schemas.microsoft.com/office/drawing/2014/main" xmlns=""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5" name="TextBox 6">
            <a:extLst>
              <a:ext uri="{FF2B5EF4-FFF2-40B4-BE49-F238E27FC236}">
                <a16:creationId xmlns:a16="http://schemas.microsoft.com/office/drawing/2014/main" xmlns=""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69</a:t>
            </a:fld>
            <a:endParaRPr lang="en-US"/>
          </a:p>
        </p:txBody>
      </p:sp>
      <p:sp>
        <p:nvSpPr>
          <p:cNvPr id="12" name="TextBox 6">
            <a:extLst>
              <a:ext uri="{FF2B5EF4-FFF2-40B4-BE49-F238E27FC236}">
                <a16:creationId xmlns:a16="http://schemas.microsoft.com/office/drawing/2014/main" xmlns=""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7</a:t>
            </a:fld>
            <a:endParaRPr lang="en-US"/>
          </a:p>
        </p:txBody>
      </p:sp>
    </p:spTree>
    <p:extLst>
      <p:ext uri="{BB962C8B-B14F-4D97-AF65-F5344CB8AC3E}">
        <p14:creationId xmlns:p14="http://schemas.microsoft.com/office/powerpoint/2010/main" val="37106481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70</a:t>
            </a:fld>
            <a:endParaRPr lang="en-US"/>
          </a:p>
        </p:txBody>
      </p:sp>
      <p:sp>
        <p:nvSpPr>
          <p:cNvPr id="12" name="TextBox 6">
            <a:extLst>
              <a:ext uri="{FF2B5EF4-FFF2-40B4-BE49-F238E27FC236}">
                <a16:creationId xmlns:a16="http://schemas.microsoft.com/office/drawing/2014/main" xmlns=""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71</a:t>
            </a:fld>
            <a:endParaRPr lang="en-US"/>
          </a:p>
        </p:txBody>
      </p:sp>
      <p:sp>
        <p:nvSpPr>
          <p:cNvPr id="11" name="TextBox 6">
            <a:extLst>
              <a:ext uri="{FF2B5EF4-FFF2-40B4-BE49-F238E27FC236}">
                <a16:creationId xmlns:a16="http://schemas.microsoft.com/office/drawing/2014/main" xmlns=""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72</a:t>
            </a:fld>
            <a:endParaRPr lang="en-US"/>
          </a:p>
        </p:txBody>
      </p:sp>
      <p:sp>
        <p:nvSpPr>
          <p:cNvPr id="11" name="TextBox 6">
            <a:extLst>
              <a:ext uri="{FF2B5EF4-FFF2-40B4-BE49-F238E27FC236}">
                <a16:creationId xmlns:a16="http://schemas.microsoft.com/office/drawing/2014/main" xmlns=""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73</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74</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75</a:t>
            </a:fld>
            <a:endParaRPr lang="en-US"/>
          </a:p>
        </p:txBody>
      </p:sp>
    </p:spTree>
    <p:extLst>
      <p:ext uri="{BB962C8B-B14F-4D97-AF65-F5344CB8AC3E}">
        <p14:creationId xmlns:p14="http://schemas.microsoft.com/office/powerpoint/2010/main" val="195686064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8</a:t>
            </a:fld>
            <a:endParaRPr lang="en-US"/>
          </a:p>
        </p:txBody>
      </p:sp>
      <p:pic>
        <p:nvPicPr>
          <p:cNvPr id="6" name="Picture 2" descr="https://pbs.twimg.com/media/C5tJ-FYU4AA9Q6t.jpg">
            <a:extLst>
              <a:ext uri="{FF2B5EF4-FFF2-40B4-BE49-F238E27FC236}">
                <a16:creationId xmlns="" xmlns:a16="http://schemas.microsoft.com/office/drawing/2014/main"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a:t>
            </a:r>
            <a:r>
              <a:rPr lang="en-US" smtClean="0"/>
              <a:t>521 - </a:t>
            </a:r>
            <a:r>
              <a:rPr lang="en-US" dirty="0"/>
              <a:t>Intro </a:t>
            </a:r>
            <a:r>
              <a:rPr lang="en-US"/>
              <a:t>to </a:t>
            </a:r>
            <a:r>
              <a:rPr lang="en-US" smtClean="0"/>
              <a:t>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9</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(from:  The Guardian)</a:t>
            </a:r>
          </a:p>
        </p:txBody>
      </p:sp>
    </p:spTree>
    <p:extLst>
      <p:ext uri="{BB962C8B-B14F-4D97-AF65-F5344CB8AC3E}">
        <p14:creationId xmlns:p14="http://schemas.microsoft.com/office/powerpoint/2010/main" val="360769304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9643</TotalTime>
  <Words>4954</Words>
  <Application>Microsoft Macintosh PowerPoint</Application>
  <PresentationFormat>Letter Paper (8.5x11 in)</PresentationFormat>
  <Paragraphs>1111</Paragraphs>
  <Slides>75</Slides>
  <Notes>45</Notes>
  <HiddenSlides>19</HiddenSlides>
  <MMClips>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8" baseType="lpstr">
      <vt:lpstr>Calibri</vt:lpstr>
      <vt:lpstr>Franklin Gothic Medium</vt:lpstr>
      <vt:lpstr>ＭＳ Ｐゴシック</vt:lpstr>
      <vt:lpstr>MS Shell Dlg</vt:lpstr>
      <vt:lpstr>Symbol</vt:lpstr>
      <vt:lpstr>Times</vt:lpstr>
      <vt:lpstr>Times New Roman</vt:lpstr>
      <vt:lpstr>Verdana</vt:lpstr>
      <vt:lpstr>Wingdings</vt:lpstr>
      <vt:lpstr>Wingdings 2</vt:lpstr>
      <vt:lpstr>Arial</vt:lpstr>
      <vt:lpstr>2_bbn-upenn</vt:lpstr>
      <vt:lpstr>Equation</vt:lpstr>
      <vt:lpstr>PEAS: Specifying an Amazon delivery drone</vt:lpstr>
      <vt:lpstr>PowerPoint Presentation</vt:lpstr>
      <vt:lpstr>PEAS: Specifying an Amazon delivery drone</vt:lpstr>
      <vt:lpstr>PEAS: Specifying an Amazon delivery drone</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 (Dispatch)</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Pseudocode for Alpha-Beta Algorithm</vt:lpstr>
      <vt:lpstr>Alpha-Beta Algorithm II</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PowerPoint Presentation</vt:lpstr>
      <vt:lpstr>PowerPoint Presentation</vt:lpstr>
      <vt:lpstr>Real systems use a few more tricks</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534</cp:revision>
  <cp:lastPrinted>2000-10-17T23:42:17Z</cp:lastPrinted>
  <dcterms:created xsi:type="dcterms:W3CDTF">2000-09-21T14:49:05Z</dcterms:created>
  <dcterms:modified xsi:type="dcterms:W3CDTF">2019-09-19T15:43:15Z</dcterms:modified>
</cp:coreProperties>
</file>